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0"/>
  </p:notesMasterIdLst>
  <p:handoutMasterIdLst>
    <p:handoutMasterId r:id="rId21"/>
  </p:handoutMasterIdLst>
  <p:sldIdLst>
    <p:sldId id="347" r:id="rId2"/>
    <p:sldId id="367" r:id="rId3"/>
    <p:sldId id="393" r:id="rId4"/>
    <p:sldId id="394" r:id="rId5"/>
    <p:sldId id="395" r:id="rId6"/>
    <p:sldId id="396" r:id="rId7"/>
    <p:sldId id="397" r:id="rId8"/>
    <p:sldId id="398" r:id="rId9"/>
    <p:sldId id="399" r:id="rId10"/>
    <p:sldId id="400" r:id="rId11"/>
    <p:sldId id="401" r:id="rId12"/>
    <p:sldId id="402" r:id="rId13"/>
    <p:sldId id="403" r:id="rId14"/>
    <p:sldId id="404" r:id="rId15"/>
    <p:sldId id="405" r:id="rId16"/>
    <p:sldId id="406" r:id="rId17"/>
    <p:sldId id="407" r:id="rId18"/>
    <p:sldId id="408"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95" autoAdjust="0"/>
    <p:restoredTop sz="86400" autoAdjust="0"/>
  </p:normalViewPr>
  <p:slideViewPr>
    <p:cSldViewPr>
      <p:cViewPr varScale="1">
        <p:scale>
          <a:sx n="62" d="100"/>
          <a:sy n="62" d="100"/>
        </p:scale>
        <p:origin x="1288"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11/14/2018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
        <p:nvSpPr>
          <p:cNvPr id="7" name="Content Placeholder 6"/>
          <p:cNvSpPr>
            <a:spLocks noGrp="1"/>
          </p:cNvSpPr>
          <p:nvPr>
            <p:ph sz="quarter" idx="14"/>
          </p:nvPr>
        </p:nvSpPr>
        <p:spPr>
          <a:xfrm>
            <a:off x="228600" y="6096000"/>
            <a:ext cx="8686800" cy="15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Picture Placeholder 8"/>
          <p:cNvSpPr>
            <a:spLocks noGrp="1"/>
          </p:cNvSpPr>
          <p:nvPr>
            <p:ph type="pic" sz="quarter" idx="15"/>
          </p:nvPr>
        </p:nvSpPr>
        <p:spPr>
          <a:xfrm>
            <a:off x="5715000" y="3352800"/>
            <a:ext cx="228600" cy="7620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latin typeface="Arial" pitchFamily="34" charset="0"/>
                <a:cs typeface="Arial" pitchFamily="34" charset="0"/>
              </a:rPr>
              <a:t>Section </a:t>
            </a:r>
            <a:r>
              <a:rPr lang="en-US" b="1" dirty="0" smtClean="0">
                <a:solidFill>
                  <a:schemeClr val="bg1"/>
                </a:solidFill>
              </a:rPr>
              <a:t>12</a:t>
            </a:r>
            <a:r>
              <a:rPr lang="en-US" b="1" dirty="0" smtClean="0">
                <a:solidFill>
                  <a:schemeClr val="bg1"/>
                </a:solidFill>
                <a:latin typeface="Arial" pitchFamily="34" charset="0"/>
                <a:cs typeface="Arial" pitchFamily="34" charset="0"/>
              </a:rPr>
              <a:t>.4 </a:t>
            </a:r>
            <a:endParaRPr lang="en-US" b="1" dirty="0">
              <a:solidFill>
                <a:schemeClr val="bg1"/>
              </a:solidFill>
              <a:latin typeface="Arial" pitchFamily="34" charset="0"/>
              <a:cs typeface="Arial" pitchFamily="34" charset="0"/>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latin typeface="Arial" pitchFamily="34" charset="0"/>
                <a:ea typeface="Arial Black"/>
                <a:cs typeface="Arial" pitchFamily="34" charset="0"/>
              </a:rPr>
              <a:t>Chapter </a:t>
            </a:r>
            <a:r>
              <a:rPr lang="en-US" altLang="en-US" sz="3400" dirty="0" smtClean="0">
                <a:solidFill>
                  <a:schemeClr val="bg1"/>
                </a:solidFill>
                <a:ea typeface="Arial Black"/>
              </a:rPr>
              <a:t>12</a:t>
            </a:r>
            <a:endParaRPr lang="en-US" sz="3400" dirty="0" smtClean="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ARIMA Choose (</a:t>
            </a:r>
            <a:r>
              <a:rPr lang="en-US" dirty="0" err="1"/>
              <a:t>LogOil</a:t>
            </a:r>
            <a:r>
              <a:rPr lang="en-US" dirty="0" smtClean="0"/>
              <a:t>) (1 of 2)</a:t>
            </a:r>
            <a:endParaRPr lang="en-US" dirty="0"/>
          </a:p>
        </p:txBody>
      </p:sp>
      <p:pic>
        <p:nvPicPr>
          <p:cNvPr id="6" name="Picture 2" descr="Four graphs are shown. The first graph is titled First difference Log Oil. Years are plotted along the horizontal axis and he values of Log difference are plotted along the vertical axis. The graph shows a trend that has several peaks and troughs. The trend begins at (1983, negative 0.07) and terminates at (2016, negative 0.07). The peaks and troughs of the trend range between negative 0.35 and 0.37 log difference. &#10;The second graph is titled A C F of first Difference Log oil. The horizontal axis plots the values of log and the vertical axis plots the values of Autocorrelation. A perpendicular corresponds to 0.0 autocorrelation. A curve on the positive side of autocorrelation extends from (1, 0.19) to (35, 0.3). A curve on the negative side of the auto correlation extends from (1, negative 0.19) to (35, negative 0.3). The graph shows several lines corresponding to the perpendicular line. The lines either have positive or negative Autocorrelations. &#10;The first two graphs are annotated as Spikes at many seasonal lags (4, 8, 12, and so on)&#10;The third graph is titled First seasonal difference Log Oil. Years are plotted along the horizontal axis and he values of Log difference 4 are plotted along the vertical axis. The graph shows a trend that has several peaks and troughs. The trend begins at (1983, negative 0.25) and terminates at (2016, negative 0.10). The peaks and troughs of the trend range between negative 0.55 and 0.40 log difference. &#10;The Fourth graph is titled A C F of First Seasonal Difference Log Oil. The horizontal axis plots the values of log and the vertical axis plots the values of A C F. A perpendicular corresponds to 0.0 autocorrelation. A curve on the positive side of autocorrelation extends from (1, 0.19) to (35, 0.3). A curve on the negative side of the auto correlation extends from (1, negative 0.19) to (35, negative 0.3). The graph shows several lines corresponding to the perpendicular line. The lines either have positive or negative Autocorrelations. These two graphs are annotated as Stationarity looks OK with D equals 1."/>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772670" y="1447800"/>
            <a:ext cx="7598661" cy="4742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5227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ARIMA Choose </a:t>
            </a:r>
            <a:r>
              <a:rPr lang="en-US" dirty="0" smtClean="0"/>
              <a:t>(</a:t>
            </a:r>
            <a:r>
              <a:rPr lang="en-US" dirty="0" err="1"/>
              <a:t>LogOil</a:t>
            </a:r>
            <a:r>
              <a:rPr lang="en-US" dirty="0" smtClean="0"/>
              <a:t>) (2</a:t>
            </a:r>
            <a:r>
              <a:rPr lang="en-US" baseline="0" dirty="0" smtClean="0"/>
              <a:t> of 2</a:t>
            </a:r>
            <a:r>
              <a:rPr lang="en-US" dirty="0" smtClean="0"/>
              <a:t>)</a:t>
            </a:r>
            <a:endParaRPr lang="en-US" dirty="0"/>
          </a:p>
        </p:txBody>
      </p:sp>
      <p:pic>
        <p:nvPicPr>
          <p:cNvPr id="11" name="Picture 2" descr="An annotated graph. The graph is titled A C F of first Seasonal Difference Log Oil. The horizontal axis plots the values of Lag and the vertical axis plots the values of A C F. A perpendicular corresponds to 0.0 Autocorrelation on the vertical axis. The graph shows several lines corresponding to the perpendicular. The lines either have negative or positive A C F. The graph also shows two curve; one extending on the positive side of Autocorrelation and the other on the negative side of the auto correlation. The curve at the positive autocorrelation extends from (1, 0.19) to (35, 0.3). The curve at the negative autocorrelation extends from (1, negative 0.19) to (35, negative 0.3).The two longer lines with positive autocorrelation at lag 1 and lag 2, extending from 0.0 to 0.58 autocorrelation and 0.0 to 0.25 autocorrelation respectively are circled. The two longer lines with negative autocorrelation at lag 4 and lag 5 extending from 0.0 to 0.38 autocorrelation and 0.0 to negative 0.25 autocorrelation respectively are circled."/>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304800" y="1524000"/>
            <a:ext cx="4086765" cy="2614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4648200" y="1719942"/>
            <a:ext cx="4205514" cy="2318658"/>
          </a:xfrm>
        </p:spPr>
        <p:txBody>
          <a:bodyPr>
            <a:normAutofit/>
          </a:bodyPr>
          <a:lstStyle/>
          <a:p>
            <a:pPr marL="0" indent="0">
              <a:buNone/>
            </a:pPr>
            <a:r>
              <a:rPr lang="en-US" dirty="0"/>
              <a:t>Need at least one regular AR or MA term</a:t>
            </a:r>
          </a:p>
          <a:p>
            <a:pPr marL="0" indent="0">
              <a:buNone/>
            </a:pPr>
            <a:endParaRPr lang="en-US" dirty="0" smtClean="0"/>
          </a:p>
          <a:p>
            <a:pPr marL="0" indent="0">
              <a:buNone/>
            </a:pPr>
            <a:r>
              <a:rPr lang="en-US" dirty="0" smtClean="0"/>
              <a:t>Need </a:t>
            </a:r>
            <a:r>
              <a:rPr lang="en-US" dirty="0"/>
              <a:t>at least one seasonal AR or MA </a:t>
            </a:r>
            <a:r>
              <a:rPr lang="en-US" dirty="0" smtClean="0"/>
              <a:t>term</a:t>
            </a:r>
            <a:endParaRPr lang="en-US" dirty="0"/>
          </a:p>
        </p:txBody>
      </p:sp>
      <p:sp>
        <p:nvSpPr>
          <p:cNvPr id="6" name="Content Placeholder 5"/>
          <p:cNvSpPr>
            <a:spLocks noGrp="1"/>
          </p:cNvSpPr>
          <p:nvPr>
            <p:ph type="body" sz="quarter" idx="10"/>
          </p:nvPr>
        </p:nvSpPr>
        <p:spPr/>
        <p:txBody>
          <a:bodyPr>
            <a:normAutofit fontScale="92500" lnSpcReduction="20000"/>
          </a:bodyPr>
          <a:lstStyle/>
          <a:p>
            <a:pPr marL="0" indent="0">
              <a:spcBef>
                <a:spcPts val="600"/>
              </a:spcBef>
              <a:buNone/>
            </a:pPr>
            <a:r>
              <a:rPr lang="en-US" sz="2800" dirty="0"/>
              <a:t>Initial candidates:</a:t>
            </a:r>
          </a:p>
          <a:p>
            <a:pPr marL="457200" indent="0">
              <a:spcBef>
                <a:spcPts val="600"/>
              </a:spcBef>
              <a:buNone/>
            </a:pPr>
            <a:r>
              <a:rPr lang="en-US" sz="2800" dirty="0"/>
              <a:t>ARIMA(1,0,0)×</a:t>
            </a:r>
            <a:r>
              <a:rPr lang="en-US" sz="2800" dirty="0">
                <a:sym typeface="Symbol" panose="05050102010706020507" pitchFamily="18" charset="2"/>
              </a:rPr>
              <a:t>(</a:t>
            </a:r>
            <a:r>
              <a:rPr lang="en-US" sz="2800" dirty="0" smtClean="0">
                <a:sym typeface="Symbol" panose="05050102010706020507" pitchFamily="18" charset="2"/>
              </a:rPr>
              <a:t>1,1,0)		</a:t>
            </a:r>
            <a:r>
              <a:rPr lang="en-US" sz="2800" dirty="0" smtClean="0"/>
              <a:t>ARIMA(1,0,0</a:t>
            </a:r>
            <a:r>
              <a:rPr lang="en-US" sz="2800" dirty="0"/>
              <a:t>)×</a:t>
            </a:r>
            <a:r>
              <a:rPr lang="en-US" sz="2800" dirty="0">
                <a:sym typeface="Symbol" panose="05050102010706020507" pitchFamily="18" charset="2"/>
              </a:rPr>
              <a:t>(0,1,1)</a:t>
            </a:r>
          </a:p>
          <a:p>
            <a:pPr marL="457200" indent="0">
              <a:spcBef>
                <a:spcPts val="600"/>
              </a:spcBef>
              <a:buNone/>
            </a:pPr>
            <a:r>
              <a:rPr lang="en-US" sz="2800" dirty="0"/>
              <a:t>ARIMA(0,0,1)×</a:t>
            </a:r>
            <a:r>
              <a:rPr lang="en-US" sz="2800" dirty="0">
                <a:sym typeface="Symbol" panose="05050102010706020507" pitchFamily="18" charset="2"/>
              </a:rPr>
              <a:t>(</a:t>
            </a:r>
            <a:r>
              <a:rPr lang="en-US" sz="2800" dirty="0" smtClean="0">
                <a:sym typeface="Symbol" panose="05050102010706020507" pitchFamily="18" charset="2"/>
              </a:rPr>
              <a:t>1,1,0)		</a:t>
            </a:r>
            <a:r>
              <a:rPr lang="en-US" sz="2800" dirty="0" smtClean="0"/>
              <a:t>ARIMA(0,0,1</a:t>
            </a:r>
            <a:r>
              <a:rPr lang="en-US" sz="2800" dirty="0"/>
              <a:t>)×</a:t>
            </a:r>
            <a:r>
              <a:rPr lang="en-US" sz="2800" dirty="0">
                <a:sym typeface="Symbol" panose="05050102010706020507" pitchFamily="18" charset="2"/>
              </a:rPr>
              <a:t>(0,1,1</a:t>
            </a:r>
            <a:r>
              <a:rPr lang="en-US" sz="2800" dirty="0" smtClean="0">
                <a:sym typeface="Symbol" panose="05050102010706020507" pitchFamily="18" charset="2"/>
              </a:rPr>
              <a:t>)</a:t>
            </a:r>
            <a:endParaRPr lang="en-US" sz="2800" dirty="0"/>
          </a:p>
        </p:txBody>
      </p:sp>
    </p:spTree>
    <p:extLst>
      <p:ext uri="{BB962C8B-B14F-4D97-AF65-F5344CB8AC3E}">
        <p14:creationId xmlns:p14="http://schemas.microsoft.com/office/powerpoint/2010/main" val="3296510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ARIMA Fit (LogOil)</a:t>
            </a:r>
          </a:p>
        </p:txBody>
      </p:sp>
      <p:pic>
        <p:nvPicPr>
          <p:cNvPr id="8" name="Picture 2" descr="A set of four boxes of command lines and tables. The command lines read:&#10;Prompt, (mod 0 0 1 0 1 1 equals Arima (Log Oil t s comma order equals c (0 comma 0 comma 1) comma seasonal equals c (0 comma 1 comma 1) comma include dot constant equals TRUE)) &#10;The first box reads:&#10;ARIMA (1, 0, 0) (1, 1, 0) [4] with drift. &#10;The data presented in the table is as follows.&#10;Coefficients:&#10;Row 1. a r 1 0.6558; sa r 1 negative 0.5354; drift negative 0.0147 &#10;Row 2, s e. a r 1 0.0668; sa r 1 0.0768; drift 0.0050 &#10;sigma caret 2 estimated as 0.01526&#10;The second box reads:&#10;ARIMA (1, 0, 0) (0, 1, 1) [4] with drift. &#10;The data presented in the table is as follows.&#10;Coefficients: &#10;Row 1, a r 1 0.8180; s m a 1 negative 0.9252; drift negative 0.0150 &#10;Row 2, s e. a r 1 0.0523; s m a 1 0.0548, drift 0.0015 &#10;sigma caret 2 estimated as 0.01162, which is encircled.&#10;The third box reads:&#10;ARIMA (0, 0, 1) (1, 1, 0) [4] with drift.&#10;The data presented in the table is as follows.&#10;Coefficients: &#10;Row 1. m a 1 0.5754, s a r 1 negative 0.4313, drift negative 0.0151 &#10;Row 2, s e. m a 1 0.0838, s a r 1 0.0810, drift 0.0032 &#10;sigma caret 2 estimated as 0.01806&#10;The fourth box reads:&#10;ARIMA (0, 0, 1) (0, 1, 1) [4] with drift. &#10;The data presented in the table is as follows.&#10;Coefficients: &#10;Row 1. m a 1 0.6623, negative 0.5178, negative 0.0153 &#10;Row 2, s e. m a 1 0.0852, 0.0920, 0.0024 &#10;sigma caret 2 estimated as 0.01742.&#10;A central text reads, All coefficients “significant”"/>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782428" y="1447800"/>
            <a:ext cx="7579145" cy="4684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32914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ARIMA ACF of Residuals (LogOil)</a:t>
            </a:r>
          </a:p>
        </p:txBody>
      </p:sp>
      <p:pic>
        <p:nvPicPr>
          <p:cNvPr id="6" name="Picture 2" descr="Four graph. The first graph is titled A C F of Residual for Log Oil Arima (1, 0, 0) x (1, 1, 0). The horizontal axis plots the values of Lag and the vertical axis plots the values of Autocorrelation. A perpendicular corresponds to 0.0 Autocorrelation on the vertical axis. The graph shows two curves. One of the curves extends positive side of the autocorrelation from (1, 0.19) to (32, 0.23) and the other curve extends negative side of the autocorrelation from (1, negative 0.19) to (32, negative 0.25). The graph shows several lines corresponding to the perpendicular. The lines either have negative or positive autocorrelations. The line at lag 7 has a positive correlation and extends from 0.0 to 0.25 autocorrelation. It crosses the curve in the positive correlation. The lines at Lag 8 and lag 15 have negative Autocorrelation. The line at lag 8 extends from 0.0 to negative 0.25 autocorrelation and the line at 15 extends from 0.0 to negative 0.23 autocorrelation. they cross the curve in the negative correlation.&#10;The second graph is titled A C F of Residual for Log Oil Arima (0, 0, 1) x (1, 1, 0). The horizontal axis plots the values of Lag and the vertical axis plots the values of Autocorrelation. A perpendicular corresponds to 0.0 Autocorrelation on the vertical axis. The graph shows two curves. One of the curves extends in the positive side of the autocorrelation from (1, 0.19) to (32, 0.23) and the other curve extends positive side of the autocorrelation from (1, negative 0.19) to (32, negative 0.25). The graph shows several lines corresponding to the perpendicular. The lines either have negative or positive autocorrelations. The line at lag 7 has a positive correlation and extends from 0.0 to 0.2 autocorrelation. It crosses the curve in the positive correlation. The line at lag 15 has negative Autocorrelation as it extends from 0.0 to negative 0.2 autocorrelation. The line touches the curve in the negative autocorrelation. &#10;&#10;The third graph is titled A C F of Residual for Log Oil Arima (0, 0, 1) x (1, 1, 0). The horizontal axis plots the values of Lag and the vertical axis plots the values of Autocorrelation. A perpendicular corresponds to 0.0 Autocorrelation on the vertical axis. The graph shows two curves. One of the curves extends in the positive side of the autocorrelation from (1, 0.19) to (32, 0.23) and the other curve extends negative side of the autocorrelation from (1, negative 0.19) to (32, negative 0.25). The graph shows several lines corresponding to the perpendicular. The lines either have negative or positive autocorrelations. The lines at lag 2 and Lag 7 have a positive autocorrelation extending from 0.0 to 0.35 autocorrelation and 0.0 to 0.25 autocorrelation respectively. They cross the curve in the positive correlation. The line at lag 15 has negative autocorrelation as it extends from 0.0 to negative 0.2 autocorrelation. The line crosses the curve in the negative autocorrelation.&#10;The third graph is titled A C F of Residual for Log Oil Arima (0, 0, 1) x (1, 1, 0). The horizontal axis plots the values of Lag and the vertical axis plots the values of Autocorrelation. A perpendicular corresponds to 0.0 Autocorrelation on the vertical axis. The graph shows two curves. One of the curves extends in the positive side of the autocorrelation from (1, 0.19) to (32, 0.23) and the other curve extends negative side of the autocorrelation from (1, negative 0.19) to (32, negative 0.25). The graph shows several lines corresponding to the perpendicular. The lines either have negative or positive autocorrelations. The lines at lag 2, Lag 3 and Lag 7 have a positive autocorrelation, extending from 0.0 to 0.42 autocorrelation, from 0.0 to 0.2 autocorrelation, and 0.0 to 0.25 autocorrelation respectively. They cross the curve in the positive correlation."/>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83267" y="1447800"/>
            <a:ext cx="7377467" cy="4716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68361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Linear + Seasonal OR ARIMA?</a:t>
            </a:r>
          </a:p>
        </p:txBody>
      </p:sp>
      <p:pic>
        <p:nvPicPr>
          <p:cNvPr id="11" name="Picture 2" descr="A set of command lines and a table. The command lines read: &#10;Prompt, mod Log Oil S means equals l m (Log Oil tilde t plus as dot factor (Q t r) comma data equals Residual Oil) &#10;Prompt, anova (mod Log Oil S means) &#10;Response: Log Oil &#10;The data presented in the table is as follows. &#10;Row 1, t. D f 1, Sum S q 47.778, Mean S q 47.778, F value 1512.4781, P r greater than F less than 2 e negative 16, asterisk asterisk asterisk. &#10;Row 2, as dot factor (Q t r). D f 3, Sum S q 0.294, Mean S q 0.098, F value 3.1068, P r greater than F 0.02879, asterisk. &#10;Row 3, Residuals. D f 131, Sum S q 4.138, Mean S q 0.032.&#10;Mean S q 0.032 is encircled."/>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19380" y="1483726"/>
            <a:ext cx="7396985" cy="1873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descr="A set of command lines and a table. The command lines read:&#10;Prompt, (mod 1 0 0 0 1 1 equals Arima (Log Oil t s comma order equals c (1 comma 0 comma 0) comma seasonal equals c (0 comma 1 comma 1) comma include dot constant equals TRUE)) &#10;ARIMA (1, 0, 0) (0, 1, 1) [4] with drift.&#10;The data presented in the table is as follows.&#10;Coefficients: &#10;Row 1. a r 1 0.8180; s m a 1 negative 0.9252, drift negative 0.0150 &#10;Row 2, s e. a r 1 0.0523, s m a 1 0.0548, drift 0.0015 &#10;sigma caret 2 estimated as 0.01162, which is encircled.&#10;A note reads Much smaller M S E for ARIMA."/>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816127" y="3693526"/>
            <a:ext cx="7403490" cy="2478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72984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Forecast LogOil with </a:t>
            </a:r>
            <a:r>
              <a:rPr lang="en-US" dirty="0" smtClean="0"/>
              <a:t/>
            </a:r>
            <a:br>
              <a:rPr lang="en-US" dirty="0" smtClean="0"/>
            </a:br>
            <a:r>
              <a:rPr lang="en-US" dirty="0" smtClean="0"/>
              <a:t>ARIMA </a:t>
            </a:r>
            <a:r>
              <a:rPr lang="en-US" dirty="0"/>
              <a:t>(1,0,0) </a:t>
            </a:r>
            <a:r>
              <a:rPr lang="en-US" dirty="0">
                <a:sym typeface="Symbol" panose="05050102010706020507" pitchFamily="18" charset="2"/>
              </a:rPr>
              <a:t> (0,1,1)</a:t>
            </a:r>
            <a:endParaRPr lang="en-US" dirty="0"/>
          </a:p>
        </p:txBody>
      </p:sp>
      <p:pic>
        <p:nvPicPr>
          <p:cNvPr id="8" name="Picture 2" descr="A set of command lines and a table. The command lines read: &#10;Prompt, options (digits equals 4) &#10;Prompt, (pred 8 equals forecast (mod 1 0 0 0 1 1 comma h equals 8)) &#10;The data presented in the table is as follows. The column headers from left to right read Point Forecast, Lo 80, Hi 80, Lo 95, Hi 95. &#10;Row 1, 2017 Q1. 2.575, 2.437, 2.714, 2.364, 2.787. &#10;Row 2, 2017 Q2. 2.479, 2.300, 2.657, 2.206, 2.752. &#10;Row 3, 2017 Q3. 2.491, 2.290, 2.692, 2.183, 2.798.&#10;Row 4, 2017 Q4. 2.526, 2.311, 2.741, 2.198, 2.855. &#10;Row 5, 2018 Q1. 2.558, 2.331, 2.785, 2.211, 2.905. &#10;Row 6, 2018 Q2. 2.454, 2.219, 2.688, 2.095, 2.812. &#10;Row 7, 2018 Q3. 2.459, 2.220, 2.698, 2.093, 2.825. &#10;Row 8, 2018 Q4. 2.489, 2.247, 2.732, 2.119, 2.860."/>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500081" y="2362200"/>
            <a:ext cx="8143839" cy="3005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8432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Plot Forecasts of LogOil with </a:t>
            </a:r>
            <a:r>
              <a:rPr lang="en-US" dirty="0" smtClean="0"/>
              <a:t/>
            </a:r>
            <a:br>
              <a:rPr lang="en-US" dirty="0" smtClean="0"/>
            </a:br>
            <a:r>
              <a:rPr lang="en-US" dirty="0" smtClean="0"/>
              <a:t>ARIMA </a:t>
            </a:r>
            <a:r>
              <a:rPr lang="en-US" dirty="0"/>
              <a:t>(1,0,0) </a:t>
            </a:r>
            <a:r>
              <a:rPr lang="en-US" dirty="0">
                <a:sym typeface="Symbol" panose="05050102010706020507" pitchFamily="18" charset="2"/>
              </a:rPr>
              <a:t> (0,1,1)</a:t>
            </a:r>
            <a:endParaRPr lang="en-US" dirty="0"/>
          </a:p>
        </p:txBody>
      </p:sp>
      <p:pic>
        <p:nvPicPr>
          <p:cNvPr id="7" name="Picture 2" descr="A set of command lines and a table. The command lines read:&#10;Prompt, plot (pred 8 comma x l I m equals c (2010 comma 2018) comma 1 w d equals 2 comma c o l equals c (open quotes black close quotes) comma y l I m equals c (2 comma 3.5) comma main equals open quotes Log Oil Forecasts and Bounds for 2017 to 2018 close quotes) &#10;Prompt, lines (mod 1 0 0 0 1 1 dollar sign fitted comma c o l equals open quotes blue close quotes comma 1 w d equals 2)."/>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428518" y="1600200"/>
            <a:ext cx="8286965" cy="894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Placeholder 8" descr="A line graph shows Log Oil forecasts and bounds for 2017 to 2018.&#10;LAT: The horizontal axis shows the years 2010 to 2018 in increments of 2. The vertical axis shows the values 2.0 to 3.5 in increments of .5.&#10;The graph shows two lines and has a downward trend. The lines have a similar, irregular up and down trend that begins at 3.1 and peaks at 3.02 before 2010; the graph falls to its lowest at 2.4 between 2014 and 2016. Towards the end of 2017 a lighter shade of blue is shown from 2.3 to 2.9. A darker shade is shown from 2.4 to 2.7. A line is shown sloping downward in 2018.&#10;All data are approximate.">
            <a:extLst>
              <a:ext uri="{FF2B5EF4-FFF2-40B4-BE49-F238E27FC236}">
                <a16:creationId xmlns="" xmlns:a16="http://schemas.microsoft.com/office/drawing/2014/main" id="{194F59B5-6525-4D42-8AD4-12F54ADCB9C5}"/>
              </a:ext>
            </a:extLst>
          </p:cNvPr>
          <p:cNvPicPr>
            <a:picLocks noGrp="1" noChangeAspect="1"/>
          </p:cNvPicPr>
          <p:nvPr>
            <p:ph type="pic" sz="quarter" idx="13"/>
          </p:nvPr>
        </p:nvPicPr>
        <p:blipFill>
          <a:blip r:embed="rId3"/>
          <a:stretch>
            <a:fillRect/>
          </a:stretch>
        </p:blipFill>
        <p:spPr>
          <a:xfrm>
            <a:off x="1817179" y="2848164"/>
            <a:ext cx="5509642" cy="3400236"/>
          </a:xfrm>
          <a:prstGeom prst="rect">
            <a:avLst/>
          </a:prstGeom>
        </p:spPr>
      </p:pic>
    </p:spTree>
    <p:extLst>
      <p:ext uri="{BB962C8B-B14F-4D97-AF65-F5344CB8AC3E}">
        <p14:creationId xmlns:p14="http://schemas.microsoft.com/office/powerpoint/2010/main" val="2034883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Exponentiate</a:t>
            </a:r>
            <a:r>
              <a:rPr lang="en-US" dirty="0"/>
              <a:t> to Forecast Oil with </a:t>
            </a:r>
            <a:r>
              <a:rPr lang="en-US" dirty="0" smtClean="0"/>
              <a:t/>
            </a:r>
            <a:br>
              <a:rPr lang="en-US" dirty="0" smtClean="0"/>
            </a:br>
            <a:r>
              <a:rPr lang="en-US" dirty="0" smtClean="0"/>
              <a:t>ARIMA </a:t>
            </a:r>
            <a:r>
              <a:rPr lang="en-US" dirty="0"/>
              <a:t>(1,0,0) </a:t>
            </a:r>
            <a:r>
              <a:rPr lang="en-US" dirty="0">
                <a:sym typeface="Symbol" panose="05050102010706020507" pitchFamily="18" charset="2"/>
              </a:rPr>
              <a:t> (0,1,1)</a:t>
            </a:r>
            <a:endParaRPr lang="en-US" dirty="0"/>
          </a:p>
        </p:txBody>
      </p:sp>
      <p:pic>
        <p:nvPicPr>
          <p:cNvPr id="6" name="Picture 2" descr="A set of command lines and a table. The command lines read:&#10;Prompt, pred 8 oil equals pred 8&#10;Prompt, pred 8 oil dollar sign mean equals e x p (pred 8 dollar sign mean) &#10;Prompt, pred 8 oil dollar sign lower equals e x p (pred 8 flower) &#10;Prompt, pred 8 oil dollar sign upper equals e x p (pred 8 dollar sign upper) &#10;Prompt, pred 8 oil dollar sign fitted equals e x p (pred 8 dollar sign fitted) &#10;Prompt, pred 8 oil dollar sign x equals e x p (pred 8 dollar sign x) &#10;Prompt, pred 8 oil. &#10;The data presented in the table is as follows. The column headers from left to right read Point Forecast, Lo 80, Hi 80, Lo 95, Hi 95. &#10;Row 1, 2017 Q1. 13.14, 11.441, 15.08, 10.633, 16.23. &#10;Row 2, 2017 Q2. 11.93, 9.977, 14.26, 9.077, 15.67.&#10;Row 3, 2017 Q3. 12.07, 9.871, 14.76, 8.874, 16.42. &#10;Row 4, 2017 Q4. 12.51, 10.088, 15.50, 9.003, 17.37. &#10;Row 5, 2018 Q1. 12.91, 10.290, 16.19, 9.126, 18.26. &#10;Row 6, 2018 Q2. 11.63, 9.202, 14.70, 8.128, 16.64. &#10;Row 7, 2018 Q3. 11.69, 9.207, 14.86, 8.112, 16.86.&#10;Row 8, 2018 Q4. 12.05, 9.459, 15.36, 8.320, 17.47."/>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57465" y="1514554"/>
            <a:ext cx="9029070" cy="4581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08938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Plot Forecasts of Oil with </a:t>
            </a:r>
            <a:r>
              <a:rPr lang="en-US" dirty="0" smtClean="0"/>
              <a:t/>
            </a:r>
            <a:br>
              <a:rPr lang="en-US" dirty="0" smtClean="0"/>
            </a:br>
            <a:r>
              <a:rPr lang="en-US" dirty="0" smtClean="0"/>
              <a:t>ARIMA </a:t>
            </a:r>
            <a:r>
              <a:rPr lang="en-US" dirty="0"/>
              <a:t>(1,0,0) </a:t>
            </a:r>
            <a:r>
              <a:rPr lang="en-US" dirty="0">
                <a:sym typeface="Symbol" panose="05050102010706020507" pitchFamily="18" charset="2"/>
              </a:rPr>
              <a:t> (0,1,1)</a:t>
            </a:r>
            <a:endParaRPr lang="en-US" dirty="0"/>
          </a:p>
        </p:txBody>
      </p:sp>
      <p:pic>
        <p:nvPicPr>
          <p:cNvPr id="8" name="Picture 2" descr="A set of instructions. The first instruction reads Prompt, Plot (pred 8 oil, x lim equals c (2010, 2018), lwd equals 2, col equals c (“black”), y lim equals c (2, 3, 5), main equals “Residual Oil Forecasts and Bounds for 2017-2018”).&#10;The second instruction reads Prompt, lines (pred 8 oil dollar fitted, col equals “blue”, lwd equals 2)."/>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460721" y="1600200"/>
            <a:ext cx="8222558" cy="822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Placeholder 9" descr="A line graph shows Residual oil forecasts and bounds for 2017 to 2018. The horizontal axis shows the years 2010 to 2018 in increments of 2. The vertical axis shows the values 0 to 30 in increments of 5.&#10;The graph shows two lines and has a downward trend. The lines have a similar, irregular up and down trend that begins at 24 and peaks at 26 before 2010; the graph falls to its lowest at 10 between 2014 and 2016. Towards the end of 2017 a lighter shade of blue is shown from 9 to 21. A darker shade is shown from 10 to 18. A line is shown sloping downward in 2018.&#10;All data are approximate.">
            <a:extLst>
              <a:ext uri="{FF2B5EF4-FFF2-40B4-BE49-F238E27FC236}">
                <a16:creationId xmlns="" xmlns:a16="http://schemas.microsoft.com/office/drawing/2014/main" id="{E4FA0AE7-1018-4CB4-97AE-504E1B426E6B}"/>
              </a:ext>
            </a:extLst>
          </p:cNvPr>
          <p:cNvPicPr>
            <a:picLocks noGrp="1" noChangeAspect="1"/>
          </p:cNvPicPr>
          <p:nvPr>
            <p:ph type="pic" sz="quarter" idx="13"/>
          </p:nvPr>
        </p:nvPicPr>
        <p:blipFill>
          <a:blip r:embed="rId3"/>
          <a:stretch>
            <a:fillRect/>
          </a:stretch>
        </p:blipFill>
        <p:spPr>
          <a:xfrm>
            <a:off x="1817179" y="2771964"/>
            <a:ext cx="5509642" cy="3400236"/>
          </a:xfrm>
          <a:prstGeom prst="rect">
            <a:avLst/>
          </a:prstGeom>
        </p:spPr>
      </p:pic>
    </p:spTree>
    <p:extLst>
      <p:ext uri="{BB962C8B-B14F-4D97-AF65-F5344CB8AC3E}">
        <p14:creationId xmlns:p14="http://schemas.microsoft.com/office/powerpoint/2010/main" val="3127224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a:t>
            </a:r>
            <a:r>
              <a:rPr lang="en-US" dirty="0" smtClean="0"/>
              <a:t>12.4</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ct val="0"/>
              </a:spcBef>
              <a:spcAft>
                <a:spcPct val="15000"/>
              </a:spcAft>
              <a:buNone/>
            </a:pPr>
            <a:r>
              <a:rPr lang="en-US" altLang="en-US" dirty="0">
                <a:sym typeface="Symbol" panose="05050102010706020507" pitchFamily="18" charset="2"/>
              </a:rPr>
              <a:t>Case Study: Residual Oil</a:t>
            </a:r>
          </a:p>
          <a:p>
            <a:pPr marL="406400" indent="0">
              <a:spcBef>
                <a:spcPct val="0"/>
              </a:spcBef>
              <a:spcAft>
                <a:spcPct val="15000"/>
              </a:spcAft>
              <a:buNone/>
            </a:pPr>
            <a:r>
              <a:rPr lang="en-US" altLang="en-US" dirty="0" smtClean="0">
                <a:sym typeface="Symbol" panose="05050102010706020507" pitchFamily="18" charset="2"/>
              </a:rPr>
              <a:t>Linear </a:t>
            </a:r>
            <a:r>
              <a:rPr lang="en-US" altLang="en-US" dirty="0">
                <a:sym typeface="Symbol" panose="05050102010706020507" pitchFamily="18" charset="2"/>
              </a:rPr>
              <a:t>in </a:t>
            </a:r>
            <a:r>
              <a:rPr lang="en-US" altLang="en-US" i="1" dirty="0">
                <a:sym typeface="Symbol" panose="05050102010706020507" pitchFamily="18" charset="2"/>
              </a:rPr>
              <a:t>t</a:t>
            </a:r>
          </a:p>
          <a:p>
            <a:pPr marL="406400" indent="0">
              <a:spcBef>
                <a:spcPct val="0"/>
              </a:spcBef>
              <a:spcAft>
                <a:spcPct val="15000"/>
              </a:spcAft>
              <a:buNone/>
            </a:pPr>
            <a:r>
              <a:rPr lang="en-US" altLang="en-US" dirty="0" smtClean="0">
                <a:sym typeface="Symbol" panose="05050102010706020507" pitchFamily="18" charset="2"/>
              </a:rPr>
              <a:t>Log </a:t>
            </a:r>
            <a:r>
              <a:rPr lang="en-US" altLang="en-US" dirty="0">
                <a:sym typeface="Symbol" panose="05050102010706020507" pitchFamily="18" charset="2"/>
              </a:rPr>
              <a:t>Transformation</a:t>
            </a:r>
          </a:p>
          <a:p>
            <a:pPr marL="406400" indent="0">
              <a:spcBef>
                <a:spcPct val="0"/>
              </a:spcBef>
              <a:spcAft>
                <a:spcPct val="15000"/>
              </a:spcAft>
              <a:buNone/>
            </a:pPr>
            <a:r>
              <a:rPr lang="en-US" altLang="en-US" dirty="0" smtClean="0">
                <a:sym typeface="Symbol" panose="05050102010706020507" pitchFamily="18" charset="2"/>
              </a:rPr>
              <a:t>Linear </a:t>
            </a:r>
            <a:r>
              <a:rPr lang="en-US" altLang="en-US" dirty="0">
                <a:sym typeface="Symbol" panose="05050102010706020507" pitchFamily="18" charset="2"/>
              </a:rPr>
              <a:t>+ Seasonal</a:t>
            </a:r>
          </a:p>
          <a:p>
            <a:pPr marL="406400" indent="0">
              <a:spcBef>
                <a:spcPct val="0"/>
              </a:spcBef>
              <a:spcAft>
                <a:spcPct val="15000"/>
              </a:spcAft>
              <a:buNone/>
            </a:pPr>
            <a:r>
              <a:rPr lang="en-US" altLang="en-US" dirty="0" smtClean="0">
                <a:sym typeface="Symbol" panose="05050102010706020507" pitchFamily="18" charset="2"/>
              </a:rPr>
              <a:t>ARIMA</a:t>
            </a:r>
            <a:endParaRPr lang="en-US" altLang="en-US" dirty="0">
              <a:sym typeface="Symbol" panose="05050102010706020507" pitchFamily="18" charset="2"/>
            </a:endParaRPr>
          </a:p>
        </p:txBody>
      </p:sp>
    </p:spTree>
    <p:extLst>
      <p:ext uri="{BB962C8B-B14F-4D97-AF65-F5344CB8AC3E}">
        <p14:creationId xmlns:p14="http://schemas.microsoft.com/office/powerpoint/2010/main" val="35649584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Quarterly Residual Oil</a:t>
            </a:r>
          </a:p>
        </p:txBody>
      </p:sp>
      <p:sp>
        <p:nvSpPr>
          <p:cNvPr id="4" name="Content Placeholder 3"/>
          <p:cNvSpPr>
            <a:spLocks noGrp="1"/>
          </p:cNvSpPr>
          <p:nvPr>
            <p:ph idx="1"/>
          </p:nvPr>
        </p:nvSpPr>
        <p:spPr>
          <a:xfrm>
            <a:off x="243114" y="1371600"/>
            <a:ext cx="8610600" cy="1313832"/>
          </a:xfrm>
        </p:spPr>
        <p:txBody>
          <a:bodyPr>
            <a:normAutofit/>
          </a:bodyPr>
          <a:lstStyle/>
          <a:p>
            <a:pPr marL="0" indent="0">
              <a:spcBef>
                <a:spcPts val="624"/>
              </a:spcBef>
              <a:buNone/>
            </a:pPr>
            <a:r>
              <a:rPr lang="en-US" sz="2400" dirty="0"/>
              <a:t>Residual oil is a type of heavy oil used in </a:t>
            </a:r>
            <a:r>
              <a:rPr lang="en-US" sz="2400" dirty="0" smtClean="0"/>
              <a:t>industry.</a:t>
            </a:r>
          </a:p>
          <a:p>
            <a:pPr marL="0" indent="0">
              <a:spcBef>
                <a:spcPts val="624"/>
              </a:spcBef>
              <a:buNone/>
            </a:pPr>
            <a:r>
              <a:rPr lang="en-US" sz="2400" dirty="0" smtClean="0"/>
              <a:t>The </a:t>
            </a:r>
            <a:r>
              <a:rPr lang="en-US" sz="2400" b="1" dirty="0" err="1"/>
              <a:t>ResidualOil</a:t>
            </a:r>
            <a:r>
              <a:rPr lang="en-US" sz="2400" dirty="0"/>
              <a:t> dataset has quarterly production data (million gallons/day) from 1983 to 2016</a:t>
            </a:r>
            <a:r>
              <a:rPr lang="en-US" sz="2400" dirty="0" smtClean="0"/>
              <a:t>.</a:t>
            </a:r>
            <a:endParaRPr lang="en-US" sz="2400" dirty="0"/>
          </a:p>
        </p:txBody>
      </p:sp>
      <p:pic>
        <p:nvPicPr>
          <p:cNvPr id="12" name="Picture Placeholder 11" descr="A graph shows a downward sloping trend. The horizontal axis plots values of time in years and the vertical axis plots the values of Oil in millions of gallons. Between 1983 and 1890 the production of oil ranges from 60 million gallons to 110 million gallons per day. During the twenty-six years its production gradually decreases and at end of 2016 its production drops to 17 million gallons per day.">
            <a:extLst>
              <a:ext uri="{FF2B5EF4-FFF2-40B4-BE49-F238E27FC236}">
                <a16:creationId xmlns="" xmlns:a16="http://schemas.microsoft.com/office/drawing/2014/main" id="{99F088D0-DB84-4C11-9B08-E818CF7AEFC3}"/>
              </a:ext>
            </a:extLst>
          </p:cNvPr>
          <p:cNvPicPr>
            <a:picLocks noGrp="1" noChangeAspect="1"/>
          </p:cNvPicPr>
          <p:nvPr>
            <p:ph type="pic" sz="quarter" idx="11"/>
          </p:nvPr>
        </p:nvPicPr>
        <p:blipFill>
          <a:blip r:embed="rId2"/>
          <a:stretch>
            <a:fillRect/>
          </a:stretch>
        </p:blipFill>
        <p:spPr>
          <a:xfrm>
            <a:off x="2212759" y="2667000"/>
            <a:ext cx="4718482" cy="2911979"/>
          </a:xfrm>
          <a:prstGeom prst="rect">
            <a:avLst/>
          </a:prstGeom>
        </p:spPr>
      </p:pic>
      <p:sp>
        <p:nvSpPr>
          <p:cNvPr id="9" name="Content Placeholder 8"/>
          <p:cNvSpPr>
            <a:spLocks noGrp="1"/>
          </p:cNvSpPr>
          <p:nvPr>
            <p:ph sz="quarter" idx="14"/>
          </p:nvPr>
        </p:nvSpPr>
        <p:spPr>
          <a:xfrm>
            <a:off x="228600" y="5562600"/>
            <a:ext cx="8686800" cy="533400"/>
          </a:xfrm>
        </p:spPr>
        <p:txBody>
          <a:bodyPr>
            <a:normAutofit/>
          </a:bodyPr>
          <a:lstStyle/>
          <a:p>
            <a:pPr marL="0" indent="0">
              <a:buNone/>
            </a:pPr>
            <a:r>
              <a:rPr lang="en-US" sz="2400" dirty="0"/>
              <a:t>What can we say about residual oil in 2017 and 2018</a:t>
            </a:r>
            <a:r>
              <a:rPr lang="en-US" sz="2400" dirty="0" smtClean="0"/>
              <a:t>?</a:t>
            </a:r>
            <a:endParaRPr lang="en-US" sz="2400" dirty="0"/>
          </a:p>
        </p:txBody>
      </p:sp>
    </p:spTree>
    <p:extLst>
      <p:ext uri="{BB962C8B-B14F-4D97-AF65-F5344CB8AC3E}">
        <p14:creationId xmlns:p14="http://schemas.microsoft.com/office/powerpoint/2010/main" val="1376448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Linear in </a:t>
            </a:r>
            <a:r>
              <a:rPr lang="en-US" i="1" dirty="0"/>
              <a:t>t</a:t>
            </a:r>
            <a:endParaRPr lang="en-US" dirty="0"/>
          </a:p>
        </p:txBody>
      </p:sp>
      <p:sp>
        <p:nvSpPr>
          <p:cNvPr id="11" name="Content Placeholder 10"/>
          <p:cNvSpPr>
            <a:spLocks noGrp="1"/>
          </p:cNvSpPr>
          <p:nvPr>
            <p:ph idx="1"/>
          </p:nvPr>
        </p:nvSpPr>
        <p:spPr>
          <a:xfrm>
            <a:off x="243114" y="1415142"/>
            <a:ext cx="3566886" cy="566058"/>
          </a:xfrm>
        </p:spPr>
        <p:txBody>
          <a:bodyPr>
            <a:normAutofit/>
          </a:bodyPr>
          <a:lstStyle/>
          <a:p>
            <a:pPr marL="0" indent="0" algn="ctr">
              <a:buNone/>
            </a:pPr>
            <a:r>
              <a:rPr lang="en-US" dirty="0"/>
              <a:t>Series with </a:t>
            </a:r>
            <a:r>
              <a:rPr lang="en-US" dirty="0" smtClean="0"/>
              <a:t>fit</a:t>
            </a:r>
            <a:endParaRPr lang="en-US" dirty="0"/>
          </a:p>
        </p:txBody>
      </p:sp>
      <p:pic>
        <p:nvPicPr>
          <p:cNvPr id="18" name="Picture Placeholder 17" descr="A graph shows a downward sloping trend and a line. The horizontal axis plots values of time in years and the vertical axis plots the values of Oil in millions of gallons. Between 1983 and 1890 the production of oil ranges from 60 million gallons to 110 million gallons per day. During the twenty-six years its production gradually decreases and at end of 2016 the production reaches to 17 million gallons per day. The downward sloping line begins at (1983, 90) and terminates a (2016, 5).">
            <a:extLst>
              <a:ext uri="{FF2B5EF4-FFF2-40B4-BE49-F238E27FC236}">
                <a16:creationId xmlns="" xmlns:a16="http://schemas.microsoft.com/office/drawing/2014/main" id="{5DCD48D8-732B-4B84-8EEB-127ED0FBD573}"/>
              </a:ext>
            </a:extLst>
          </p:cNvPr>
          <p:cNvPicPr>
            <a:picLocks noGrp="1" noChangeAspect="1"/>
          </p:cNvPicPr>
          <p:nvPr>
            <p:ph type="pic" sz="quarter" idx="11"/>
          </p:nvPr>
        </p:nvPicPr>
        <p:blipFill>
          <a:blip r:embed="rId2"/>
          <a:stretch>
            <a:fillRect/>
          </a:stretch>
        </p:blipFill>
        <p:spPr>
          <a:xfrm>
            <a:off x="196796" y="2151419"/>
            <a:ext cx="4139475" cy="2554648"/>
          </a:xfrm>
          <a:prstGeom prst="rect">
            <a:avLst/>
          </a:prstGeom>
        </p:spPr>
      </p:pic>
      <p:sp>
        <p:nvSpPr>
          <p:cNvPr id="12" name="Content Placeholder 11"/>
          <p:cNvSpPr>
            <a:spLocks noGrp="1"/>
          </p:cNvSpPr>
          <p:nvPr>
            <p:ph type="body" sz="quarter" idx="10"/>
          </p:nvPr>
        </p:nvSpPr>
        <p:spPr>
          <a:xfrm>
            <a:off x="4953000" y="1371600"/>
            <a:ext cx="3949338" cy="533400"/>
          </a:xfrm>
        </p:spPr>
        <p:txBody>
          <a:bodyPr>
            <a:normAutofit/>
          </a:bodyPr>
          <a:lstStyle/>
          <a:p>
            <a:pPr marL="0" indent="0" algn="ctr">
              <a:buNone/>
            </a:pPr>
            <a:r>
              <a:rPr lang="en-US" dirty="0" smtClean="0"/>
              <a:t>Residuals</a:t>
            </a:r>
            <a:endParaRPr lang="en-US" dirty="0"/>
          </a:p>
        </p:txBody>
      </p:sp>
      <p:pic>
        <p:nvPicPr>
          <p:cNvPr id="19" name="Picture Placeholder 18" descr="A graph shows a trend and a line. The horizontal axis plots values of time in years and the vertical axis plots the values of Residuals. A dotted line corresponds to 0 residual. Between 1983 and 1890 the trend ranges from negative 20 residual to 30 residual which begins to decrease and reaches negative 25 residual in 1995. The trend gradually rises up during the next 21 years. At the end of 2016 the residual is 10.">
            <a:extLst>
              <a:ext uri="{FF2B5EF4-FFF2-40B4-BE49-F238E27FC236}">
                <a16:creationId xmlns="" xmlns:a16="http://schemas.microsoft.com/office/drawing/2014/main" id="{F9D73C6B-BDB9-4F3B-ACBA-18F1EF12B40A}"/>
              </a:ext>
            </a:extLst>
          </p:cNvPr>
          <p:cNvPicPr>
            <a:picLocks noGrp="1" noChangeAspect="1"/>
          </p:cNvPicPr>
          <p:nvPr>
            <p:ph type="pic" sz="quarter" idx="13"/>
          </p:nvPr>
        </p:nvPicPr>
        <p:blipFill>
          <a:blip r:embed="rId3"/>
          <a:stretch>
            <a:fillRect/>
          </a:stretch>
        </p:blipFill>
        <p:spPr>
          <a:xfrm>
            <a:off x="4612442" y="2169752"/>
            <a:ext cx="4139475" cy="2554648"/>
          </a:xfrm>
          <a:prstGeom prst="rect">
            <a:avLst/>
          </a:prstGeom>
        </p:spPr>
      </p:pic>
      <p:sp>
        <p:nvSpPr>
          <p:cNvPr id="16" name="Content Placeholder 15"/>
          <p:cNvSpPr>
            <a:spLocks noGrp="1"/>
          </p:cNvSpPr>
          <p:nvPr>
            <p:ph sz="quarter" idx="14"/>
          </p:nvPr>
        </p:nvSpPr>
        <p:spPr>
          <a:xfrm>
            <a:off x="228600" y="4800600"/>
            <a:ext cx="8686800" cy="1371600"/>
          </a:xfrm>
        </p:spPr>
        <p:txBody>
          <a:bodyPr>
            <a:normAutofit/>
          </a:bodyPr>
          <a:lstStyle/>
          <a:p>
            <a:pPr marL="457200" indent="-457200">
              <a:spcBef>
                <a:spcPts val="600"/>
              </a:spcBef>
            </a:pPr>
            <a:r>
              <a:rPr lang="en-US" sz="2400" dirty="0"/>
              <a:t>Decreasing trend</a:t>
            </a:r>
          </a:p>
          <a:p>
            <a:pPr marL="457200" indent="-457200">
              <a:spcBef>
                <a:spcPts val="600"/>
              </a:spcBef>
            </a:pPr>
            <a:r>
              <a:rPr lang="en-US" sz="2400" dirty="0"/>
              <a:t>Some curvature</a:t>
            </a:r>
            <a:endParaRPr lang="en-US" sz="2400" i="1" dirty="0"/>
          </a:p>
          <a:p>
            <a:pPr marL="457200" indent="-457200">
              <a:spcBef>
                <a:spcPts val="600"/>
              </a:spcBef>
            </a:pPr>
            <a:r>
              <a:rPr lang="en-US" sz="2400" dirty="0"/>
              <a:t>More variability in early </a:t>
            </a:r>
            <a:r>
              <a:rPr lang="en-US" sz="2400" dirty="0" smtClean="0"/>
              <a:t>years</a:t>
            </a:r>
            <a:endParaRPr lang="en-US" sz="2400" dirty="0"/>
          </a:p>
        </p:txBody>
      </p:sp>
    </p:spTree>
    <p:extLst>
      <p:ext uri="{BB962C8B-B14F-4D97-AF65-F5344CB8AC3E}">
        <p14:creationId xmlns:p14="http://schemas.microsoft.com/office/powerpoint/2010/main" val="29321627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solidFill>
                  <a:schemeClr val="bg1"/>
                </a:solidFill>
              </a:rPr>
              <a:t>Linear with log(Oil)</a:t>
            </a:r>
            <a:endParaRPr lang="en-US" dirty="0">
              <a:solidFill>
                <a:schemeClr val="bg1"/>
              </a:solidFill>
            </a:endParaRPr>
          </a:p>
        </p:txBody>
      </p:sp>
      <p:sp>
        <p:nvSpPr>
          <p:cNvPr id="11" name="Content Placeholder 10"/>
          <p:cNvSpPr>
            <a:spLocks noGrp="1"/>
          </p:cNvSpPr>
          <p:nvPr>
            <p:ph idx="1"/>
          </p:nvPr>
        </p:nvSpPr>
        <p:spPr>
          <a:xfrm>
            <a:off x="243114" y="1415142"/>
            <a:ext cx="3947886" cy="413658"/>
          </a:xfrm>
        </p:spPr>
        <p:txBody>
          <a:bodyPr>
            <a:normAutofit fontScale="92500" lnSpcReduction="20000"/>
          </a:bodyPr>
          <a:lstStyle/>
          <a:p>
            <a:pPr marL="0" indent="0" algn="ctr">
              <a:buNone/>
            </a:pPr>
            <a:r>
              <a:rPr lang="en-US" i="1" dirty="0"/>
              <a:t>Log</a:t>
            </a:r>
            <a:r>
              <a:rPr lang="en-US" dirty="0"/>
              <a:t>(</a:t>
            </a:r>
            <a:r>
              <a:rPr lang="en-US" i="1" dirty="0"/>
              <a:t>Oil</a:t>
            </a:r>
            <a:r>
              <a:rPr lang="en-US" dirty="0"/>
              <a:t>) linear fit</a:t>
            </a:r>
          </a:p>
        </p:txBody>
      </p:sp>
      <p:pic>
        <p:nvPicPr>
          <p:cNvPr id="15" name="Picture Placeholder 14" descr="A graph shows a downward sloping trend and a line. The horizontal axis plots the values of time in years and the vertical axis plots the values of Log Oil. The downward sloping line begins at (1983, 4.7) and terminates a (2016, 2.6). The trend begins at (1983, 4.5) and terminates at (2016, 2.75). The trend for the most of its parts lies close to the line.">
            <a:extLst>
              <a:ext uri="{FF2B5EF4-FFF2-40B4-BE49-F238E27FC236}">
                <a16:creationId xmlns="" xmlns:a16="http://schemas.microsoft.com/office/drawing/2014/main" id="{C6588FF9-1115-4C20-AD49-B2EB4ABA6884}"/>
              </a:ext>
            </a:extLst>
          </p:cNvPr>
          <p:cNvPicPr>
            <a:picLocks noGrp="1" noChangeAspect="1"/>
          </p:cNvPicPr>
          <p:nvPr>
            <p:ph type="pic" sz="quarter" idx="11"/>
          </p:nvPr>
        </p:nvPicPr>
        <p:blipFill>
          <a:blip r:embed="rId2"/>
          <a:stretch>
            <a:fillRect/>
          </a:stretch>
        </p:blipFill>
        <p:spPr>
          <a:xfrm>
            <a:off x="228600" y="1910192"/>
            <a:ext cx="4139475" cy="2554648"/>
          </a:xfrm>
          <a:prstGeom prst="rect">
            <a:avLst/>
          </a:prstGeom>
        </p:spPr>
      </p:pic>
      <p:sp>
        <p:nvSpPr>
          <p:cNvPr id="12" name="Content Placeholder 11"/>
          <p:cNvSpPr>
            <a:spLocks noGrp="1"/>
          </p:cNvSpPr>
          <p:nvPr>
            <p:ph type="body" sz="quarter" idx="10"/>
          </p:nvPr>
        </p:nvSpPr>
        <p:spPr>
          <a:xfrm>
            <a:off x="4953000" y="1371600"/>
            <a:ext cx="3962400" cy="504372"/>
          </a:xfrm>
        </p:spPr>
        <p:txBody>
          <a:bodyPr>
            <a:normAutofit/>
          </a:bodyPr>
          <a:lstStyle/>
          <a:p>
            <a:pPr marL="0" indent="0" algn="ctr">
              <a:buNone/>
            </a:pPr>
            <a:r>
              <a:rPr lang="en-US" dirty="0"/>
              <a:t>Residuals for log(</a:t>
            </a:r>
            <a:r>
              <a:rPr lang="en-US" i="1" dirty="0"/>
              <a:t>Oil</a:t>
            </a:r>
            <a:r>
              <a:rPr lang="en-US" dirty="0"/>
              <a:t>)</a:t>
            </a:r>
          </a:p>
        </p:txBody>
      </p:sp>
      <p:pic>
        <p:nvPicPr>
          <p:cNvPr id="17" name="Picture Placeholder 16" descr="A graph shows a trend and a line. The horizontal axis plots values of time in years and the vertical axis plots the values of Residuals. A dotted line corresponds to 0 residual. In the years from 1983 to 1988 the trend mostly ranges between 0.0 residual and negative 0.33 residuals. From 1889 to 1993 the trend ranges between 0.0 residual and 0.33 residual. From 1993 to 1998 the trend ranges between 0.00 residual and negative 0.4 residual. Between 1998 and 2010 the trend ranges between negative 0.10 and 0.35. From 2011 to 2016 the trend ranges between 0.0 residual and negative 0.35 residual.">
            <a:extLst>
              <a:ext uri="{FF2B5EF4-FFF2-40B4-BE49-F238E27FC236}">
                <a16:creationId xmlns="" xmlns:a16="http://schemas.microsoft.com/office/drawing/2014/main" id="{93F86DB4-A52B-4EE3-8CF6-71AA98268446}"/>
              </a:ext>
            </a:extLst>
          </p:cNvPr>
          <p:cNvPicPr>
            <a:picLocks noGrp="1" noChangeAspect="1"/>
          </p:cNvPicPr>
          <p:nvPr>
            <p:ph type="pic" sz="quarter" idx="13"/>
          </p:nvPr>
        </p:nvPicPr>
        <p:blipFill>
          <a:blip r:embed="rId3"/>
          <a:stretch>
            <a:fillRect/>
          </a:stretch>
        </p:blipFill>
        <p:spPr>
          <a:xfrm>
            <a:off x="4627502" y="1905000"/>
            <a:ext cx="4180870" cy="2580194"/>
          </a:xfrm>
          <a:prstGeom prst="rect">
            <a:avLst/>
          </a:prstGeom>
        </p:spPr>
      </p:pic>
      <p:pic>
        <p:nvPicPr>
          <p:cNvPr id="20" name="Picture 2" descr="A set of command lines and a table. The command lines read: &#10;Prompt, mod Log Oil t equals l m (Log Oil approximately equals t comma data equals Residual Oil) &#10;Prompt, summary (mod log Oil t). &#10;The data presented in the table is as follows. Estimate S t d, Error, t value, P r greater than absolute value of t. &#10;Row 1, (Intercept) 4.6825974, 0.0313643, 149.30, less than 2 e negative 16, asterisk asterisk asterisk. &#10;Row 2, t negative 0.0150975, 0.0003973, negative 38.01, greater than 2 e negative 16, asterisk asterisk asterisk.&#10;Three hyphens separate the table and the following text:&#10;Residual standard error: 0.1819 on 134 degrees of freedom &#10;Multiple R-squared: 0.9151, Adjusted R-squared: 0.9145 &#10;F-statistic: 1444 on 1 and 134 D F, p-value: less than 2 e negative 162.2 e negative 16"/>
          <p:cNvPicPr>
            <a:picLocks noGrp="1" noChangeAspect="1" noChangeArrowheads="1"/>
          </p:cNvPicPr>
          <p:nvPr>
            <p:ph type="pic" sz="quarter" idx="15"/>
          </p:nvPr>
        </p:nvPicPr>
        <p:blipFill>
          <a:blip r:embed="rId4">
            <a:extLst>
              <a:ext uri="{28A0092B-C50C-407E-A947-70E740481C1C}">
                <a14:useLocalDpi xmlns:a14="http://schemas.microsoft.com/office/drawing/2010/main" val="0"/>
              </a:ext>
            </a:extLst>
          </a:blip>
          <a:stretch>
            <a:fillRect/>
          </a:stretch>
        </p:blipFill>
        <p:spPr bwMode="auto">
          <a:xfrm>
            <a:off x="1672138" y="4419600"/>
            <a:ext cx="5799724" cy="1737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09314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Need a Seasonal (Quarterly) Term?</a:t>
            </a:r>
          </a:p>
        </p:txBody>
      </p:sp>
      <p:sp>
        <p:nvSpPr>
          <p:cNvPr id="4" name="Content Placeholder 3"/>
          <p:cNvSpPr>
            <a:spLocks noGrp="1"/>
          </p:cNvSpPr>
          <p:nvPr>
            <p:ph idx="1"/>
          </p:nvPr>
        </p:nvSpPr>
        <p:spPr>
          <a:xfrm>
            <a:off x="243114" y="1415142"/>
            <a:ext cx="8610600" cy="870858"/>
          </a:xfrm>
        </p:spPr>
        <p:txBody>
          <a:bodyPr/>
          <a:lstStyle/>
          <a:p>
            <a:pPr marL="0" indent="0">
              <a:buNone/>
            </a:pPr>
            <a:r>
              <a:rPr lang="en-US" sz="2400" dirty="0"/>
              <a:t>Look at boxplots (by quarter) after accounting for the linear trend in </a:t>
            </a:r>
            <a:r>
              <a:rPr lang="en-US" sz="2400" b="1" dirty="0"/>
              <a:t>LogOil</a:t>
            </a:r>
            <a:r>
              <a:rPr lang="en-US" sz="2400" dirty="0"/>
              <a:t> (i.e., the residuals of previous model)</a:t>
            </a:r>
          </a:p>
        </p:txBody>
      </p:sp>
      <p:pic>
        <p:nvPicPr>
          <p:cNvPr id="8" name="Picture 2" descr="A set of command lines and a box plot. The command lines read:&#10;Prompt, boxplot (mod Log Oil t dollar sign residuals tilde Q t r comma data equals Residual Oil).&#10;A box and whisker plot shows the values on the horizontal axis from 1 to 4 in increments of 1. The values on the vertical axis are shown from negative 0.4 to 0.4 in increments of 0.2. &#10;Four boxes are shown. Box shown above at 1 on the horizontal axis shows negative 0.4 at the lower whisker; negative 0.1 at the lower quartile; middle quartile / median at 0.01; upper quartile at 0.2 and upper whisker at 0.4. &#10;The box shown above 2 on the horizontal axis shows negative 0.5 at the lower whisker, negative 0.2 at the lower quartile; 0.0 at the middle quartile / median; upper quartile at 0.1 and upper whisker at 0.3.&#10;The box shown above 3 on the horizontal axis shows negative 0.4 at the lower whisker, negative 0.1 at the lower quartile; 0.0 at the middle quartile / median; upper quartile at 0.1 and upper whisker at 0.3.&#10;The box shown above 4 on the horizontal axis shows negative 0.3 at the lower whisker, negative 0.1 the lower quartile, 0.0 at the middle quartile / median; upper quartile at 0.1, and upper whisker at 0.3. &#10;A text below reads, Higher in Q l?&#10;All data are approximate."/>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974636" y="2551695"/>
            <a:ext cx="7194728" cy="3540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71409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Linear + Seasonal Fit to LogOil</a:t>
            </a:r>
          </a:p>
        </p:txBody>
      </p:sp>
      <p:pic>
        <p:nvPicPr>
          <p:cNvPr id="7" name="Picture 2" descr="A set of command lines and a table. The command lines read: &#10;Prompt, mod Log Oil S means equals l m (Log Oil tilde t plus as dot factor (Q t r) comma data equals Residual Oil) &#10;Prompt, summary (mod Log Oil S means). &#10;The data presented in the table is as follows. Estimate S t d, Error, t value, P r greater than absolute value of t. &#10;Row 1, (Intercept). 4.7524859, 0.0400767, 118.585, less than 2 e negative 16 &#10;Row 2, t. negative 0.0150846, 0.0003884, negative 38.842, less than 2 e negative 16&#10;Row 3, as dot factor (Q t r) 2. negative 0.1222160, 0.0431082, negative 2.835, 0.00531 &#10;Row 4, as dot factor (Q t r) 3. negative 0.1006655, 0.0431135, negative 2.335, 0.02107&#10;Row 5, as dot factor (Q t r) 4. negative 0.0602074, 0.0431222, negative 1.396, 0.16501. &#10;Three hyphens separate the table and the following text:&#10;Residual standard error: 0.1777 on 131 degrees of freedom &#10;Multiple R-squared: 0.9207, Adjusted R-squared: 0.9183 &#10;F-statistic: 380.4 on 4 and 131 D F, p-value: less than 2 e negative 162.2 e negative 16"/>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92889" y="1888508"/>
            <a:ext cx="8958223" cy="3471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78953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Linear + Seasonal Plots</a:t>
            </a:r>
          </a:p>
        </p:txBody>
      </p:sp>
      <p:pic>
        <p:nvPicPr>
          <p:cNvPr id="6" name="Picture 2" descr="Four graphs are shown. The first graph is titled Log Oil with Linear plus Seasonal Fit. The graph plots years along the horizontal axis and the values of Log oil along the vertical axis. The trend begins at (1983, 4.5) and terminates at (2016, 2.75). The trend for the most of its parts lies close to a curve extending from (1983, 4.75) to (2016, 2.5).&#10;The second graph is titled Linear plus seasonal Log Oil Residuals. The graph plots years along the horizontal axis and the values of Residual along the vertical axis. The graph shows a trend with several peaks and troughs extending from (1983, negative 0.2) to (2016, negative 0.1). &#10;The third graph is a scatterplot titled Residuals Versus Fits. The horizontal axis plots the values of Fitted values and the vertical axis plots the values of Residuals. A perpendicular line corresponds to 0.0 residual. The graph shows several dots scatted all over the graph. &#10;The fourth graph is a scatterplot titled Normal Quantile plot for Residuals. The horizontal axis plots the values of Residuals and the vertical axis plots the values of Percent. The graph shows an upward sloping line extending through (negative 2.5, negative 0.45) and (2.5, 0.4). An array of dots is plotted close to the line starting from (negative 2.8, negative 0.43) to (Negative 2.8, 0.4)."/>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27967" y="1462007"/>
            <a:ext cx="7488067" cy="4716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00671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ARIMA </a:t>
            </a:r>
            <a:r>
              <a:rPr lang="en-US" dirty="0" smtClean="0"/>
              <a:t>Choose</a:t>
            </a:r>
            <a:endParaRPr lang="en-US" dirty="0"/>
          </a:p>
        </p:txBody>
      </p:sp>
      <p:pic>
        <p:nvPicPr>
          <p:cNvPr id="7" name="Picture 2" descr="Three graphs are shown. The first graph is titled Original oil Series. The values of time in Years are plotted along the horizontal axis and the values of Oil in millions of gallons are plotted along the vertical axis. Between 1983 and 1890 the production of oil ranges from 60 million gallons to 110 million gallons per day. During the next thirteen years its production gradually decreases and at end of 2016 the production reaches to 17 million gallons per day. &#10;The second graph is titled A C F of the original oil Series. The horizontal axis plots the values of Lag and the vertical axis plots the values of A C F. A perpendicular line corresponds to 0.0 autocorrelation. A curve on the positive side of the autocorrelation extend from (1, 0.2) to (36, 0.8). A curve on the negative side of the autocorrelation extends from (1, negative 0.2) to (36, negative 0.8). Several lines correspond to the perpendicular line and every line extends to the positive autocorrelation. The lines are plotted in descending order. At log 1 the auto correlation is 0.9 whereas at log 36 the auto correlation is 0.1. These two graphs are annotated as Not stationary; difference is needed. &#10;The third graph is titled First Difference Original oil Series. The values of time in Years are plotted along the horizontal axis and the values of oil difference are plotted along the vertical axis. The graph shows a trend with several peaks and troughs extends from (1893, negative 5) to (2016, 0). Initially, the trend ranges between negative 25 and 35 along the vertical axis. In later quarter years the peaks and troughs starts to decrease. A text beside the fourth graph reads Decreasing variability; try transforming to Log Oil."/>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08451" y="1455565"/>
            <a:ext cx="7527098" cy="4716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92943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2808</TotalTime>
  <Words>220</Words>
  <Application>Microsoft Office PowerPoint</Application>
  <PresentationFormat>On-screen Show (4:3)</PresentationFormat>
  <Paragraphs>43</Paragraphs>
  <Slides>18</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ＭＳ Ｐゴシック</vt:lpstr>
      <vt:lpstr>Arial</vt:lpstr>
      <vt:lpstr>Arial Black</vt:lpstr>
      <vt:lpstr>Calibri</vt:lpstr>
      <vt:lpstr>Courier New</vt:lpstr>
      <vt:lpstr>Symbol</vt:lpstr>
      <vt:lpstr>Wingdings</vt:lpstr>
      <vt:lpstr>bergerinvitels3e_lectureslides_ch01_final</vt:lpstr>
      <vt:lpstr>Section 12.4 </vt:lpstr>
      <vt:lpstr>Section 12.4</vt:lpstr>
      <vt:lpstr>Example: Quarterly Residual Oil</vt:lpstr>
      <vt:lpstr>Linear in t</vt:lpstr>
      <vt:lpstr>Linear with log(Oil)</vt:lpstr>
      <vt:lpstr>Need a Seasonal (Quarterly) Term?</vt:lpstr>
      <vt:lpstr>Linear + Seasonal Fit to LogOil</vt:lpstr>
      <vt:lpstr>Linear + Seasonal Plots</vt:lpstr>
      <vt:lpstr>ARIMA Choose</vt:lpstr>
      <vt:lpstr>ARIMA Choose (LogOil) (1 of 2)</vt:lpstr>
      <vt:lpstr>ARIMA Choose (LogOil) (2 of 2)</vt:lpstr>
      <vt:lpstr>ARIMA Fit (LogOil)</vt:lpstr>
      <vt:lpstr>ARIMA ACF of Residuals (LogOil)</vt:lpstr>
      <vt:lpstr>Linear + Seasonal OR ARIMA?</vt:lpstr>
      <vt:lpstr>Forecast LogOil with  ARIMA (1,0,0)  (0,1,1)</vt:lpstr>
      <vt:lpstr>Plot Forecasts of LogOil with  ARIMA (1,0,0)  (0,1,1)</vt:lpstr>
      <vt:lpstr>Exponentiate to Forecast Oil with  ARIMA (1,0,0)  (0,1,1)</vt:lpstr>
      <vt:lpstr>Plot Forecasts of Oil with  ARIMA (1,0,0)  (0,1,1)</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12.4</dc:title>
  <dc:creator>Canon</dc:creator>
  <cp:lastModifiedBy>Newton, Andy</cp:lastModifiedBy>
  <cp:revision>636</cp:revision>
  <dcterms:created xsi:type="dcterms:W3CDTF">2015-10-23T14:29:37Z</dcterms:created>
  <dcterms:modified xsi:type="dcterms:W3CDTF">2018-11-14T16:22:25Z</dcterms:modified>
</cp:coreProperties>
</file>